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ลักษณะ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ลักษณะสีอ่อน 1 - เน้น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A107856-5554-42FB-B03E-39F5DBC370BA}" styleName="ลักษณะสีปานกลาง 4 - เน้น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4" autoAdjust="0"/>
    <p:restoredTop sz="94662" autoAdjust="0"/>
  </p:normalViewPr>
  <p:slideViewPr>
    <p:cSldViewPr>
      <p:cViewPr varScale="1">
        <p:scale>
          <a:sx n="70" d="100"/>
          <a:sy n="70" d="100"/>
        </p:scale>
        <p:origin x="-137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44EFF6-9832-4435-B9FB-E9AE0C5E7B6C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73BE9-3AA9-4314-A583-E7737EC32E2B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70537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073BE9-3AA9-4314-A583-E7737EC32E2B}" type="slidenum">
              <a:rPr lang="th-TH" smtClean="0"/>
              <a:t>3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33594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2F1F-7EB1-4710-9D13-D125DE96B8C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9BE9B-D1CB-4458-BE9B-84879AE049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1227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2F1F-7EB1-4710-9D13-D125DE96B8C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9BE9B-D1CB-4458-BE9B-84879AE049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909141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2F1F-7EB1-4710-9D13-D125DE96B8C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9BE9B-D1CB-4458-BE9B-84879AE049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248679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2F1F-7EB1-4710-9D13-D125DE96B8C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9BE9B-D1CB-4458-BE9B-84879AE049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89045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2F1F-7EB1-4710-9D13-D125DE96B8C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9BE9B-D1CB-4458-BE9B-84879AE049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333161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2F1F-7EB1-4710-9D13-D125DE96B8C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9BE9B-D1CB-4458-BE9B-84879AE049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227929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2F1F-7EB1-4710-9D13-D125DE96B8C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9BE9B-D1CB-4458-BE9B-84879AE049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127796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2F1F-7EB1-4710-9D13-D125DE96B8C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9BE9B-D1CB-4458-BE9B-84879AE049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61534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2F1F-7EB1-4710-9D13-D125DE96B8C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9BE9B-D1CB-4458-BE9B-84879AE049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227172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2F1F-7EB1-4710-9D13-D125DE96B8C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9BE9B-D1CB-4458-BE9B-84879AE049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22184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092F1F-7EB1-4710-9D13-D125DE96B8C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9BE9B-D1CB-4458-BE9B-84879AE049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71161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2000">
              <a:srgbClr val="FBEAC7"/>
            </a:gs>
            <a:gs pos="5100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092F1F-7EB1-4710-9D13-D125DE96B8C5}" type="datetimeFigureOut">
              <a:rPr lang="th-TH" smtClean="0"/>
              <a:t>01/08/60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9BE9B-D1CB-4458-BE9B-84879AE04933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015343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323528" y="836713"/>
            <a:ext cx="8352928" cy="2763738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sz="60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The</a:t>
            </a:r>
            <a:r>
              <a:rPr lang="en-US" sz="49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6000" b="1" dirty="0" smtClean="0">
                <a:solidFill>
                  <a:srgbClr val="FF0000"/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rPr>
              <a:t>5</a:t>
            </a:r>
            <a:r>
              <a:rPr lang="en-US" sz="6000" b="1" baseline="30000" dirty="0" smtClean="0">
                <a:solidFill>
                  <a:srgbClr val="FF0000"/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rPr>
              <a:t>th </a:t>
            </a:r>
            <a:r>
              <a:rPr lang="en-US" sz="6000" b="1" dirty="0" smtClean="0">
                <a:solidFill>
                  <a:srgbClr val="FF0000"/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rPr>
              <a:t> Round resistance surveillance</a:t>
            </a:r>
            <a:br>
              <a:rPr lang="en-US" sz="6000" b="1" dirty="0" smtClean="0">
                <a:solidFill>
                  <a:srgbClr val="FF0000"/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rPr>
            </a:br>
            <a:r>
              <a:rPr lang="en-US" sz="6000" b="1" dirty="0" smtClean="0">
                <a:solidFill>
                  <a:srgbClr val="FF0000"/>
                </a:solidFill>
                <a:effectLst/>
                <a:latin typeface="Angsana New" pitchFamily="18" charset="-34"/>
                <a:ea typeface="Calibri"/>
                <a:cs typeface="Angsana New" pitchFamily="18" charset="-34"/>
              </a:rPr>
              <a:t>in Thailand</a:t>
            </a:r>
            <a:endParaRPr lang="th-TH" sz="60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827584" y="3886200"/>
            <a:ext cx="7416824" cy="2135088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สรุปการประชุมกลุ่ม </a:t>
            </a:r>
          </a:p>
          <a:p>
            <a:r>
              <a:rPr lang="th-TH" sz="44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สำนักงานป้องกันควบคุมโรคที่ </a:t>
            </a:r>
            <a:r>
              <a:rPr lang="en-US" sz="44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10 </a:t>
            </a:r>
            <a:r>
              <a:rPr lang="th-TH" sz="4400" b="1" dirty="0" smtClean="0">
                <a:solidFill>
                  <a:schemeClr val="tx1"/>
                </a:solidFill>
                <a:latin typeface="Angsana New" pitchFamily="18" charset="-34"/>
                <a:cs typeface="Angsana New" pitchFamily="18" charset="-34"/>
              </a:rPr>
              <a:t>อุบลราชธานี</a:t>
            </a:r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89270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จังหวัดที่เข้าร่วมโครงการ</a:t>
            </a:r>
            <a:endParaRPr lang="th-TH" sz="54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5419022"/>
              </p:ext>
            </p:extLst>
          </p:nvPr>
        </p:nvGraphicFramePr>
        <p:xfrm>
          <a:off x="467544" y="1468488"/>
          <a:ext cx="8229600" cy="4840832"/>
        </p:xfrm>
        <a:graphic>
          <a:graphicData uri="http://schemas.openxmlformats.org/drawingml/2006/table">
            <a:tbl>
              <a:tblPr firstRow="1" bandRow="1">
                <a:tableStyleId>{8A107856-5554-42FB-B03E-39F5DBC370BA}</a:tableStyleId>
              </a:tblPr>
              <a:tblGrid>
                <a:gridCol w="2386608"/>
                <a:gridCol w="5842992"/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อุบลราชธานี</a:t>
                      </a:r>
                    </a:p>
                    <a:p>
                      <a:pPr algn="l"/>
                      <a:r>
                        <a:rPr lang="en-US" sz="2800" b="0" dirty="0" smtClean="0">
                          <a:latin typeface="Angsana New" pitchFamily="18" charset="-34"/>
                          <a:cs typeface="Angsana New" pitchFamily="18" charset="-34"/>
                        </a:rPr>
                        <a:t>4 </a:t>
                      </a:r>
                      <a:r>
                        <a:rPr lang="th-TH" sz="2800" b="0" dirty="0" smtClean="0">
                          <a:latin typeface="Angsana New" pitchFamily="18" charset="-34"/>
                          <a:cs typeface="Angsana New" pitchFamily="18" charset="-34"/>
                        </a:rPr>
                        <a:t>โรงพยาบาล</a:t>
                      </a:r>
                      <a:endParaRPr lang="th-TH" sz="28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en-US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-   3 </a:t>
                      </a:r>
                      <a:r>
                        <a:rPr lang="th-TH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โรงพยาบาลมาเฉพาะ </a:t>
                      </a:r>
                      <a:r>
                        <a:rPr lang="en-US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TB Clinic </a:t>
                      </a:r>
                      <a:r>
                        <a:rPr lang="th-TH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ขาดเจ้าหน้าที่ </a:t>
                      </a:r>
                      <a:r>
                        <a:rPr lang="en-US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Lab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800" b="0" dirty="0" smtClean="0">
                          <a:latin typeface="Angsana New" pitchFamily="18" charset="-34"/>
                          <a:cs typeface="Angsana New" pitchFamily="18" charset="-34"/>
                        </a:rPr>
                        <a:t>-</a:t>
                      </a:r>
                      <a:r>
                        <a:rPr lang="en-US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 </a:t>
                      </a:r>
                      <a:r>
                        <a:rPr lang="th-TH" sz="2800" b="0" dirty="0" smtClean="0">
                          <a:latin typeface="Angsana New" pitchFamily="18" charset="-34"/>
                          <a:cs typeface="Angsana New" pitchFamily="18" charset="-34"/>
                        </a:rPr>
                        <a:t>ไม่มา </a:t>
                      </a:r>
                      <a:r>
                        <a:rPr lang="en-US" sz="2800" b="0" dirty="0" smtClean="0">
                          <a:latin typeface="Angsana New" pitchFamily="18" charset="-34"/>
                          <a:cs typeface="Angsana New" pitchFamily="18" charset="-34"/>
                        </a:rPr>
                        <a:t>1 </a:t>
                      </a:r>
                      <a:r>
                        <a:rPr lang="th-TH" sz="2800" b="0" dirty="0" smtClean="0">
                          <a:latin typeface="Angsana New" pitchFamily="18" charset="-34"/>
                          <a:cs typeface="Angsana New" pitchFamily="18" charset="-34"/>
                        </a:rPr>
                        <a:t>โรงพยาบาล</a:t>
                      </a:r>
                      <a:r>
                        <a:rPr lang="th-TH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en-US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endParaRPr lang="th-TH" sz="2800" b="0" baseline="0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algn="l"/>
                      <a:r>
                        <a:rPr lang="en-US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   </a:t>
                      </a:r>
                      <a:r>
                        <a:rPr lang="th-TH" sz="2800" b="0" baseline="0" dirty="0" err="1" smtClean="0">
                          <a:latin typeface="Angsana New" pitchFamily="18" charset="-34"/>
                          <a:cs typeface="Angsana New" pitchFamily="18" charset="-34"/>
                        </a:rPr>
                        <a:t>สคร</a:t>
                      </a:r>
                      <a:r>
                        <a:rPr lang="en-US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.</a:t>
                      </a:r>
                      <a:r>
                        <a:rPr lang="th-TH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ร่วมกับ </a:t>
                      </a:r>
                      <a:r>
                        <a:rPr lang="th-TH" sz="2800" b="0" baseline="0" dirty="0" err="1" smtClean="0">
                          <a:latin typeface="Angsana New" pitchFamily="18" charset="-34"/>
                          <a:cs typeface="Angsana New" pitchFamily="18" charset="-34"/>
                        </a:rPr>
                        <a:t>สสจ</a:t>
                      </a:r>
                      <a:r>
                        <a:rPr lang="en-US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. </a:t>
                      </a:r>
                      <a:r>
                        <a:rPr lang="th-TH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ลงพื้นที่ ชี้แจงโครงการ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ยโสธร</a:t>
                      </a:r>
                      <a:endParaRPr lang="en-US" sz="28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algn="l"/>
                      <a:r>
                        <a:rPr lang="en-US" sz="2800" b="0" dirty="0" smtClean="0"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r>
                        <a:rPr lang="en-US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th-TH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โรงพยาบาล </a:t>
                      </a:r>
                      <a:endParaRPr lang="th-TH" sz="28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800" b="0" dirty="0" smtClean="0">
                          <a:latin typeface="Angsana New" pitchFamily="18" charset="-34"/>
                          <a:cs typeface="Angsana New" pitchFamily="18" charset="-34"/>
                        </a:rPr>
                        <a:t>TB Clinic </a:t>
                      </a:r>
                      <a:r>
                        <a:rPr lang="th-TH" sz="2800" b="0" dirty="0" smtClean="0">
                          <a:latin typeface="Angsana New" pitchFamily="18" charset="-34"/>
                          <a:cs typeface="Angsana New" pitchFamily="18" charset="-34"/>
                        </a:rPr>
                        <a:t>มาครบทุกโรงพยาบาล ขาดเจ้าหน้าที่</a:t>
                      </a:r>
                      <a:r>
                        <a:rPr lang="th-TH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en-US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Lab</a:t>
                      </a:r>
                      <a:endParaRPr lang="th-TH" sz="28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1011872">
                <a:tc>
                  <a:txBody>
                    <a:bodyPr/>
                    <a:lstStyle/>
                    <a:p>
                      <a:pPr algn="l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ศรีสะ</a:t>
                      </a:r>
                      <a:r>
                        <a:rPr lang="th-TH" sz="2800" b="1" dirty="0" err="1" smtClean="0">
                          <a:latin typeface="Angsana New" pitchFamily="18" charset="-34"/>
                          <a:cs typeface="Angsana New" pitchFamily="18" charset="-34"/>
                        </a:rPr>
                        <a:t>เกษ</a:t>
                      </a:r>
                      <a:endParaRPr lang="en-US" sz="28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algn="l"/>
                      <a:r>
                        <a:rPr lang="en-US" sz="2800" b="0" dirty="0" smtClean="0">
                          <a:latin typeface="Angsana New" pitchFamily="18" charset="-34"/>
                          <a:cs typeface="Angsana New" pitchFamily="18" charset="-34"/>
                        </a:rPr>
                        <a:t>2</a:t>
                      </a:r>
                      <a:r>
                        <a:rPr lang="en-US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th-TH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โรงพยาบาล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800" b="0" dirty="0" smtClean="0">
                          <a:latin typeface="Angsana New" pitchFamily="18" charset="-34"/>
                          <a:cs typeface="Angsana New" pitchFamily="18" charset="-34"/>
                        </a:rPr>
                        <a:t>มาครบทุกโรงพยาบาลทั้ง </a:t>
                      </a:r>
                      <a:r>
                        <a:rPr lang="en-US" sz="2800" b="0" dirty="0" smtClean="0">
                          <a:latin typeface="Angsana New" pitchFamily="18" charset="-34"/>
                          <a:cs typeface="Angsana New" pitchFamily="18" charset="-34"/>
                        </a:rPr>
                        <a:t>TB Clinic, Lab</a:t>
                      </a:r>
                    </a:p>
                    <a:p>
                      <a:pPr algn="l"/>
                      <a:endParaRPr lang="en-US" sz="2800" b="0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1512480">
                <a:tc>
                  <a:txBody>
                    <a:bodyPr/>
                    <a:lstStyle/>
                    <a:p>
                      <a:pPr algn="l"/>
                      <a:r>
                        <a:rPr lang="th-TH" sz="2800" b="1" dirty="0" smtClean="0">
                          <a:latin typeface="Angsana New" pitchFamily="18" charset="-34"/>
                          <a:cs typeface="Angsana New" pitchFamily="18" charset="-34"/>
                        </a:rPr>
                        <a:t>มุกดาหาร</a:t>
                      </a:r>
                      <a:endParaRPr lang="en-US" sz="2800" b="1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pPr algn="l"/>
                      <a:r>
                        <a:rPr lang="en-US" sz="2800" b="0" dirty="0" smtClean="0">
                          <a:latin typeface="Angsana New" pitchFamily="18" charset="-34"/>
                          <a:cs typeface="Angsana New" pitchFamily="18" charset="-34"/>
                        </a:rPr>
                        <a:t>1 </a:t>
                      </a:r>
                      <a:r>
                        <a:rPr lang="th-TH" sz="2800" b="0" dirty="0" smtClean="0">
                          <a:latin typeface="Angsana New" pitchFamily="18" charset="-34"/>
                          <a:cs typeface="Angsana New" pitchFamily="18" charset="-34"/>
                        </a:rPr>
                        <a:t>โรงพยาบาล</a:t>
                      </a:r>
                      <a:endParaRPr lang="th-TH" sz="28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th-TH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ไม่มาประชุม</a:t>
                      </a:r>
                    </a:p>
                    <a:p>
                      <a:pPr algn="l"/>
                      <a:r>
                        <a:rPr lang="th-TH" sz="2800" b="0" baseline="0" dirty="0" err="1" smtClean="0">
                          <a:latin typeface="Angsana New" pitchFamily="18" charset="-34"/>
                          <a:cs typeface="Angsana New" pitchFamily="18" charset="-34"/>
                        </a:rPr>
                        <a:t>สคร</a:t>
                      </a:r>
                      <a:r>
                        <a:rPr lang="en-US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.</a:t>
                      </a:r>
                      <a:r>
                        <a:rPr lang="th-TH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ร่วมกับ </a:t>
                      </a:r>
                      <a:r>
                        <a:rPr lang="th-TH" sz="2800" b="0" baseline="0" dirty="0" err="1" smtClean="0">
                          <a:latin typeface="Angsana New" pitchFamily="18" charset="-34"/>
                          <a:cs typeface="Angsana New" pitchFamily="18" charset="-34"/>
                        </a:rPr>
                        <a:t>สสจ</a:t>
                      </a:r>
                      <a:r>
                        <a:rPr lang="th-TH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. ลงพื้นที่ ชี้แจงโครงการ </a:t>
                      </a:r>
                    </a:p>
                    <a:p>
                      <a:pPr algn="l"/>
                      <a:r>
                        <a:rPr lang="th-TH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วันที่ </a:t>
                      </a:r>
                      <a:r>
                        <a:rPr lang="en-US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10 </a:t>
                      </a:r>
                      <a:r>
                        <a:rPr lang="th-TH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สิงหาคม </a:t>
                      </a:r>
                      <a:r>
                        <a:rPr lang="en-US" sz="28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2560</a:t>
                      </a:r>
                      <a:endParaRPr lang="th-TH" sz="28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5659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1</a:t>
            </a:r>
            <a:r>
              <a:rPr lang="en-US" sz="5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แนวทางการประสานงานภายในรพ</a:t>
            </a:r>
            <a:r>
              <a:rPr lang="en-US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.</a:t>
            </a:r>
            <a:endParaRPr lang="th-TH" sz="54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ห้องปฏิบัติการเมื่อพบว่าผลเสมหะพบเชื้อเก็บเสมหะทุกกระปุกที่เป็นบวกไว้ </a:t>
            </a:r>
          </a:p>
          <a:p>
            <a:pPr>
              <a:buFont typeface="Wingdings" pitchFamily="2" charset="2"/>
              <a:buChar char="§"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ประสานงานไปคลินิกวัณโรคทันทีเพื่อให้ผู้ป่วย</a:t>
            </a:r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เซ็นต์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ยินยอมเข้าร่วมโครงการใน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DRS 2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และ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DRS 5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โดยจะกรอกข้อมูลร่วมกันทั้ง </a:t>
            </a:r>
            <a:r>
              <a:rPr lang="th-TH" dirty="0" err="1" smtClean="0">
                <a:latin typeface="Angsana New" pitchFamily="18" charset="-34"/>
                <a:cs typeface="Angsana New" pitchFamily="18" charset="-34"/>
              </a:rPr>
              <a:t>จนท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.Lab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และ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TB clinic</a:t>
            </a:r>
          </a:p>
          <a:p>
            <a:pPr>
              <a:buFont typeface="Wingdings" pitchFamily="2" charset="2"/>
              <a:buChar char="§"/>
            </a:pP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กรณีผล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Spot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เป็นลบและ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dirty="0" err="1" smtClean="0">
                <a:latin typeface="Angsana New" pitchFamily="18" charset="-34"/>
                <a:cs typeface="Angsana New" pitchFamily="18" charset="-34"/>
              </a:rPr>
              <a:t>Colect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เป็นบวก  หรือ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Spot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เป็นบวกและ </a:t>
            </a:r>
            <a:r>
              <a:rPr lang="en-US" dirty="0" err="1" smtClean="0">
                <a:latin typeface="Angsana New" pitchFamily="18" charset="-34"/>
                <a:cs typeface="Angsana New" pitchFamily="18" charset="-34"/>
              </a:rPr>
              <a:t>Colect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เป็นลบ ห้องปฏิบัติการจะส่งเข้าโครงการทั้งสองตลับ โดยต้องมีอย่างน้อย </a:t>
            </a:r>
            <a:r>
              <a:rPr lang="en-US" dirty="0" smtClean="0">
                <a:latin typeface="Angsana New" pitchFamily="18" charset="-34"/>
                <a:cs typeface="Angsana New" pitchFamily="18" charset="-34"/>
              </a:rPr>
              <a:t>1 </a:t>
            </a:r>
            <a:r>
              <a:rPr lang="th-TH" dirty="0" smtClean="0">
                <a:latin typeface="Angsana New" pitchFamily="18" charset="-34"/>
                <a:cs typeface="Angsana New" pitchFamily="18" charset="-34"/>
              </a:rPr>
              <a:t>ตลับที่มีผลเป็นบวก</a:t>
            </a:r>
            <a:endParaRPr lang="th-TH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2664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บทบาทหน้าที่ของผู้เกี่ยวข้องในโรงพยาบาล</a:t>
            </a:r>
            <a:endParaRPr lang="th-TH" sz="54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graphicFrame>
        <p:nvGraphicFramePr>
          <p:cNvPr id="4" name="ตัวแทน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65700011"/>
              </p:ext>
            </p:extLst>
          </p:nvPr>
        </p:nvGraphicFramePr>
        <p:xfrm>
          <a:off x="457200" y="1600200"/>
          <a:ext cx="8229600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3600" b="1" dirty="0" smtClean="0">
                          <a:latin typeface="Angsana New" pitchFamily="18" charset="-34"/>
                          <a:cs typeface="Angsana New" pitchFamily="18" charset="-34"/>
                        </a:rPr>
                        <a:t>ห้องปฏิบัติการ</a:t>
                      </a:r>
                      <a:endParaRPr lang="th-TH" sz="36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b="1" dirty="0" smtClean="0">
                          <a:latin typeface="Angsana New" pitchFamily="18" charset="-34"/>
                          <a:cs typeface="Angsana New" pitchFamily="18" charset="-34"/>
                        </a:rPr>
                        <a:t>TB Clinic</a:t>
                      </a:r>
                      <a:endParaRPr lang="th-TH" sz="3600" b="1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เตรียมเสมหะส่งสำนักวัณโรค</a:t>
                      </a:r>
                      <a:endParaRPr lang="th-TH" sz="36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36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ออกเลข</a:t>
                      </a:r>
                      <a:r>
                        <a:rPr lang="en-US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 DRS</a:t>
                      </a:r>
                      <a:r>
                        <a:rPr lang="en-US" sz="36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ID Number</a:t>
                      </a:r>
                      <a:endParaRPr lang="th-TH" sz="36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36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th-TH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บันทึกฟอร์ม </a:t>
                      </a:r>
                      <a:endParaRPr lang="en-US" sz="3600" b="0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r>
                        <a:rPr lang="en-US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DRS</a:t>
                      </a:r>
                      <a:r>
                        <a:rPr lang="en-US" sz="36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1.1,DRS 1.2</a:t>
                      </a:r>
                    </a:p>
                    <a:p>
                      <a:r>
                        <a:rPr lang="th-TH" sz="36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และเก็บสำเนาไว้</a:t>
                      </a:r>
                      <a:endParaRPr lang="en-US" sz="3600" b="0" baseline="0" dirty="0" smtClean="0">
                        <a:latin typeface="Angsana New" pitchFamily="18" charset="-34"/>
                        <a:cs typeface="Angsana New" pitchFamily="18" charset="-34"/>
                      </a:endParaRPr>
                    </a:p>
                    <a:p>
                      <a:r>
                        <a:rPr lang="en-US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DRS 5</a:t>
                      </a:r>
                      <a:r>
                        <a:rPr lang="en-US" sz="36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 </a:t>
                      </a:r>
                      <a:r>
                        <a:rPr lang="th-TH" sz="36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ส่วนที่  </a:t>
                      </a:r>
                      <a:r>
                        <a:rPr lang="en-US" sz="36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3 </a:t>
                      </a:r>
                      <a:r>
                        <a:rPr lang="th-TH" sz="36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และ </a:t>
                      </a:r>
                      <a:r>
                        <a:rPr lang="en-US" sz="3600" b="0" baseline="0" dirty="0" smtClean="0">
                          <a:latin typeface="Angsana New" pitchFamily="18" charset="-34"/>
                          <a:cs typeface="Angsana New" pitchFamily="18" charset="-34"/>
                        </a:rPr>
                        <a:t>4</a:t>
                      </a:r>
                      <a:endParaRPr lang="th-TH" sz="36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th-TH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บันทึกฟอร์ม </a:t>
                      </a:r>
                    </a:p>
                    <a:p>
                      <a:r>
                        <a:rPr lang="en-US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DRS 5,2 </a:t>
                      </a:r>
                      <a:r>
                        <a:rPr lang="th-TH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และเก็บสำเนาไว้</a:t>
                      </a:r>
                    </a:p>
                    <a:p>
                      <a:r>
                        <a:rPr lang="en-US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DRS 9</a:t>
                      </a:r>
                      <a:r>
                        <a:rPr lang="th-TH" sz="3600" b="0" dirty="0" smtClean="0">
                          <a:latin typeface="Angsana New" pitchFamily="18" charset="-34"/>
                          <a:cs typeface="Angsana New" pitchFamily="18" charset="-34"/>
                        </a:rPr>
                        <a:t> กรณีมีการดื้อยา</a:t>
                      </a:r>
                    </a:p>
                    <a:p>
                      <a:endParaRPr lang="th-TH" sz="36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th-TH" sz="36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h-TH" sz="3600" b="0" dirty="0">
                        <a:latin typeface="Angsana New" pitchFamily="18" charset="-34"/>
                        <a:cs typeface="Angsana New" pitchFamily="18" charset="-34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561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3  </a:t>
            </a:r>
            <a:r>
              <a:rPr lang="th-TH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แนวทางการส่งเสริมให้ผู้มีคุณสมบัติ</a:t>
            </a:r>
            <a:br>
              <a:rPr lang="th-TH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เข้าร่วมโครงการ</a:t>
            </a:r>
            <a:endParaRPr lang="th-TH" sz="54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4525963"/>
          </a:xfrm>
        </p:spPr>
        <p:txBody>
          <a:bodyPr>
            <a:normAutofit/>
          </a:bodyPr>
          <a:lstStyle/>
          <a:p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ชี้แจงประโยชน์ที่ผู้เข้าร่วมโครงการจะได้รับ</a:t>
            </a:r>
          </a:p>
          <a:p>
            <a:r>
              <a:rPr lang="th-TH" sz="4000" dirty="0" smtClean="0">
                <a:latin typeface="Angsana New" pitchFamily="18" charset="-34"/>
                <a:cs typeface="Angsana New" pitchFamily="18" charset="-34"/>
              </a:rPr>
              <a:t>การตรวจการดื้อยา</a:t>
            </a:r>
            <a:endParaRPr lang="th-TH" sz="40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3819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4</a:t>
            </a:r>
            <a:r>
              <a:rPr lang="th-TH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 ตัวชี้วัดความก้าวหน้าโครงการ</a:t>
            </a:r>
            <a:endParaRPr lang="th-TH" sz="54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900808"/>
          </a:xfrm>
        </p:spPr>
        <p:txBody>
          <a:bodyPr>
            <a:normAutofit/>
          </a:bodyPr>
          <a:lstStyle/>
          <a:p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รพ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ส่งแบบสำเนาฟอร์ม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 DRS.1.1</a:t>
            </a:r>
            <a:r>
              <a:rPr lang="en-US" sz="3600" dirty="0">
                <a:latin typeface="Angsana New" pitchFamily="18" charset="-34"/>
                <a:cs typeface="Angsana New" pitchFamily="18" charset="-34"/>
              </a:rPr>
              <a:t>,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DRS.1.2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ให้ </a:t>
            </a:r>
            <a:r>
              <a:rPr lang="th-TH" sz="3600" dirty="0" err="1" smtClean="0">
                <a:latin typeface="Angsana New" pitchFamily="18" charset="-34"/>
                <a:cs typeface="Angsana New" pitchFamily="18" charset="-34"/>
              </a:rPr>
              <a:t>สสจ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 ทุกเดือน</a:t>
            </a:r>
          </a:p>
          <a:p>
            <a:r>
              <a:rPr lang="th-TH" sz="3600" dirty="0" err="1" smtClean="0">
                <a:latin typeface="Angsana New" pitchFamily="18" charset="-34"/>
                <a:cs typeface="Angsana New" pitchFamily="18" charset="-34"/>
              </a:rPr>
              <a:t>สสจ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กำกับความก้าวหน้าทุกเดือน บันทึกใน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DRS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4</a:t>
            </a:r>
            <a:endParaRPr lang="th-TH" sz="36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95699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5</a:t>
            </a:r>
            <a:r>
              <a:rPr lang="th-TH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 การลงแบบฟอร์ม</a:t>
            </a:r>
            <a:endParaRPr lang="th-TH" sz="54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3600" dirty="0">
                <a:latin typeface="Angsana New" pitchFamily="18" charset="-34"/>
                <a:cs typeface="Angsana New" pitchFamily="18" charset="-34"/>
              </a:rPr>
              <a:t>DRS 1.1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, DRS 1.2 </a:t>
            </a:r>
          </a:p>
          <a:p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ช่องลงชื่อ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(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ผู้รับผิดชอบงานวัณโรคระดับจังหวัดที่ตรวจความถูกต้องครบถ้วน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)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ห้องปฏิบัติการเป็นผู้เขียนชื่อผู้รับผิดชอบแทน</a:t>
            </a:r>
          </a:p>
          <a:p>
            <a:pPr marL="0" indent="0">
              <a:buNone/>
            </a:pPr>
            <a:endParaRPr lang="en-US" sz="3600" dirty="0" smtClean="0">
              <a:latin typeface="Angsana New" pitchFamily="18" charset="-34"/>
              <a:cs typeface="Angsana New" pitchFamily="18" charset="-34"/>
            </a:endParaRPr>
          </a:p>
          <a:p>
            <a:pPr marL="0" indent="0">
              <a:buNone/>
            </a:pP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DRS 1.1</a:t>
            </a:r>
          </a:p>
          <a:p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600" dirty="0">
                <a:latin typeface="Angsana New" pitchFamily="18" charset="-34"/>
                <a:cs typeface="Angsana New" pitchFamily="18" charset="-34"/>
              </a:rPr>
              <a:t>Colum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ที่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10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จำเป็นต้องลงประเภทผู้ป่วยหรือไม่เพราะเป็นแบบฟอร์ม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NEW M+ </a:t>
            </a:r>
          </a:p>
          <a:p>
            <a:endParaRPr lang="en-US" b="1" dirty="0"/>
          </a:p>
          <a:p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2972102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6</a:t>
            </a:r>
            <a:r>
              <a:rPr lang="en-US" sz="5400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 </a:t>
            </a:r>
            <a:r>
              <a:rPr lang="th-TH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การเก็บเสมหะที่โรงพยาบาลและ</a:t>
            </a:r>
            <a:br>
              <a:rPr lang="th-TH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</a:br>
            <a:r>
              <a:rPr lang="th-TH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ส่งที่สำนักวัณโรค</a:t>
            </a:r>
            <a:endParaRPr lang="th-TH" sz="54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3816424"/>
          </a:xfrm>
        </p:spPr>
        <p:txBody>
          <a:bodyPr>
            <a:normAutofit/>
          </a:bodyPr>
          <a:lstStyle/>
          <a:p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อุบลราชธานี   ส่งมาที่ </a:t>
            </a:r>
            <a:r>
              <a:rPr lang="th-TH" sz="3600" dirty="0" err="1" smtClean="0">
                <a:latin typeface="Angsana New" pitchFamily="18" charset="-34"/>
                <a:cs typeface="Angsana New" pitchFamily="18" charset="-34"/>
              </a:rPr>
              <a:t>สคร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โดยใช้ระบบ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Cold Chain </a:t>
            </a:r>
          </a:p>
          <a:p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ยโสธร, ศรีสะ</a:t>
            </a:r>
            <a:r>
              <a:rPr lang="th-TH" sz="3600" dirty="0" err="1" smtClean="0">
                <a:latin typeface="Angsana New" pitchFamily="18" charset="-34"/>
                <a:cs typeface="Angsana New" pitchFamily="18" charset="-34"/>
              </a:rPr>
              <a:t>เกษ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 และมุกดาหาร ส่ง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 EMS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โดยตรง</a:t>
            </a:r>
          </a:p>
          <a:p>
            <a:pPr marL="0" indent="0">
              <a:buNone/>
            </a:pP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ถึงสำนักวัณโรค</a:t>
            </a:r>
            <a:endParaRPr lang="th-TH" sz="3600" dirty="0">
              <a:latin typeface="Angsana New" pitchFamily="18" charset="-34"/>
              <a:cs typeface="Angsana New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68489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7 </a:t>
            </a:r>
            <a:r>
              <a:rPr lang="th-TH" sz="5400" b="1" dirty="0" smtClean="0">
                <a:solidFill>
                  <a:srgbClr val="FF0000"/>
                </a:solidFill>
                <a:latin typeface="Angsana New" pitchFamily="18" charset="-34"/>
                <a:cs typeface="Angsana New" pitchFamily="18" charset="-34"/>
              </a:rPr>
              <a:t>ปัญหาที่พบ</a:t>
            </a:r>
            <a:endParaRPr lang="th-TH" sz="5400" b="1" dirty="0">
              <a:solidFill>
                <a:srgbClr val="FF0000"/>
              </a:solidFill>
              <a:latin typeface="Angsana New" pitchFamily="18" charset="-34"/>
              <a:cs typeface="Angsana New" pitchFamily="18" charset="-34"/>
            </a:endParaRP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สำนักวัณโรคจะส่ง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Username &amp; Password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ที่จะใช้สำหรับดูข้อมูล จะส่งให้ใครบ้าง และช่องทางไหน</a:t>
            </a:r>
          </a:p>
          <a:p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กรณีที่มีวันหยุดติดต่อกัน มากกว่า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2 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วัน จะทำอย่างไร</a:t>
            </a:r>
          </a:p>
          <a:p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ถ้าจัดส่งตัวอย่าง จาก </a:t>
            </a:r>
            <a:r>
              <a:rPr lang="th-TH" sz="3600" dirty="0" err="1" smtClean="0">
                <a:latin typeface="Angsana New" pitchFamily="18" charset="-34"/>
                <a:cs typeface="Angsana New" pitchFamily="18" charset="-34"/>
              </a:rPr>
              <a:t>สคร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 มายังสำนักโดยระบบ 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Cold Chain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ทางสำนักวัณโรคมีการสนับสนุนด้านค่าขนส่ง และอุปกรณ์การส่งอย่างไร  ส่งบริษัทไหน จะประสานงานกับสำนักวัณโรคอย่างไร</a:t>
            </a:r>
          </a:p>
          <a:p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มีงบประมาณให้ </a:t>
            </a:r>
            <a:r>
              <a:rPr lang="th-TH" sz="3600" dirty="0" err="1" smtClean="0">
                <a:latin typeface="Angsana New" pitchFamily="18" charset="-34"/>
                <a:cs typeface="Angsana New" pitchFamily="18" charset="-34"/>
              </a:rPr>
              <a:t>สสจ</a:t>
            </a:r>
            <a:r>
              <a:rPr lang="en-US" sz="3600" dirty="0" smtClean="0">
                <a:latin typeface="Angsana New" pitchFamily="18" charset="-34"/>
                <a:cs typeface="Angsana New" pitchFamily="18" charset="-34"/>
              </a:rPr>
              <a:t>.</a:t>
            </a:r>
            <a:r>
              <a:rPr lang="th-TH" sz="3600" dirty="0" smtClean="0">
                <a:latin typeface="Angsana New" pitchFamily="18" charset="-34"/>
                <a:cs typeface="Angsana New" pitchFamily="18" charset="-34"/>
              </a:rPr>
              <a:t> ลงนิเทศติดตามงานหรือไม่</a:t>
            </a:r>
          </a:p>
          <a:p>
            <a:endParaRPr lang="th-TH" b="1" dirty="0"/>
          </a:p>
        </p:txBody>
      </p:sp>
    </p:spTree>
    <p:extLst>
      <p:ext uri="{BB962C8B-B14F-4D97-AF65-F5344CB8AC3E}">
        <p14:creationId xmlns:p14="http://schemas.microsoft.com/office/powerpoint/2010/main" val="65293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449</Words>
  <Application>Microsoft Office PowerPoint</Application>
  <PresentationFormat>นำเสนอทางหน้าจอ (4:3)</PresentationFormat>
  <Paragraphs>58</Paragraphs>
  <Slides>9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9</vt:i4>
      </vt:variant>
    </vt:vector>
  </HeadingPairs>
  <TitlesOfParts>
    <vt:vector size="10" baseType="lpstr">
      <vt:lpstr>ชุดรูปแบบของ Office</vt:lpstr>
      <vt:lpstr>The 5th  Round resistance surveillance in Thailand</vt:lpstr>
      <vt:lpstr>จังหวัดที่เข้าร่วมโครงการ</vt:lpstr>
      <vt:lpstr>1 แนวทางการประสานงานภายในรพ.</vt:lpstr>
      <vt:lpstr>2 บทบาทหน้าที่ของผู้เกี่ยวข้องในโรงพยาบาล</vt:lpstr>
      <vt:lpstr>3  แนวทางการส่งเสริมให้ผู้มีคุณสมบัติ เข้าร่วมโครงการ</vt:lpstr>
      <vt:lpstr>4  ตัวชี้วัดความก้าวหน้าโครงการ</vt:lpstr>
      <vt:lpstr>5  การลงแบบฟอร์ม</vt:lpstr>
      <vt:lpstr>6 การเก็บเสมหะที่โรงพยาบาลและ ส่งที่สำนักวัณโรค</vt:lpstr>
      <vt:lpstr>7 ปัญหาที่พบ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5th  Round resistance surveillance in Thailand</dc:title>
  <dc:creator>Windows User</dc:creator>
  <cp:lastModifiedBy>Windows User</cp:lastModifiedBy>
  <cp:revision>44</cp:revision>
  <dcterms:created xsi:type="dcterms:W3CDTF">2017-07-31T09:12:49Z</dcterms:created>
  <dcterms:modified xsi:type="dcterms:W3CDTF">2017-08-01T03:36:44Z</dcterms:modified>
</cp:coreProperties>
</file>